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y="5143500" cx="9144000"/>
  <p:notesSz cx="6858000" cy="9144000"/>
  <p:embeddedFontLst>
    <p:embeddedFont>
      <p:font typeface="Rubik Medium"/>
      <p:regular r:id="rId17"/>
      <p:bold r:id="rId18"/>
      <p:italic r:id="rId19"/>
      <p:boldItalic r:id="rId20"/>
    </p:embeddedFont>
    <p:embeddedFont>
      <p:font typeface="Rubik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F515E2E-A17C-489B-8A56-95907AA0EA3F}">
  <a:tblStyle styleId="{2F515E2E-A17C-489B-8A56-95907AA0EA3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ubikMedium-boldItalic.fntdata"/><Relationship Id="rId11" Type="http://schemas.openxmlformats.org/officeDocument/2006/relationships/slide" Target="slides/slide5.xml"/><Relationship Id="rId22" Type="http://schemas.openxmlformats.org/officeDocument/2006/relationships/font" Target="fonts/Rubik-bold.fntdata"/><Relationship Id="rId10" Type="http://schemas.openxmlformats.org/officeDocument/2006/relationships/slide" Target="slides/slide4.xml"/><Relationship Id="rId21" Type="http://schemas.openxmlformats.org/officeDocument/2006/relationships/font" Target="fonts/Rubik-regular.fntdata"/><Relationship Id="rId13" Type="http://schemas.openxmlformats.org/officeDocument/2006/relationships/slide" Target="slides/slide7.xml"/><Relationship Id="rId24" Type="http://schemas.openxmlformats.org/officeDocument/2006/relationships/font" Target="fonts/Rubik-boldItalic.fntdata"/><Relationship Id="rId12" Type="http://schemas.openxmlformats.org/officeDocument/2006/relationships/slide" Target="slides/slide6.xml"/><Relationship Id="rId23" Type="http://schemas.openxmlformats.org/officeDocument/2006/relationships/font" Target="fonts/Rubik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font" Target="fonts/RubikMedium-regular.fntdata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font" Target="fonts/RubikMedium-italic.fntdata"/><Relationship Id="rId6" Type="http://schemas.openxmlformats.org/officeDocument/2006/relationships/notesMaster" Target="notesMasters/notesMaster1.xml"/><Relationship Id="rId18" Type="http://schemas.openxmlformats.org/officeDocument/2006/relationships/font" Target="fonts/RubikMedium-bold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36dadb78a39_0_1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36dadb78a39_0_1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6dadb78a39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6dadb78a39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6dadb78a39_0_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6dadb78a39_0_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6dadb78a39_0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6dadb78a39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6dadb78a39_0_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36dadb78a39_0_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6dadb78a39_0_1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36dadb78a39_0_1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6dadb78a39_0_1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36dadb78a39_0_1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6dadb78a39_0_1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36dadb78a39_0_1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6dadb78a39_0_1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36dadb78a39_0_1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hyperlink" Target="http://customer.io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mardeck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18" cy="5143499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/>
          <p:nvPr/>
        </p:nvSpPr>
        <p:spPr>
          <a:xfrm>
            <a:off x="374250" y="799925"/>
            <a:ext cx="8395500" cy="665400"/>
          </a:xfrm>
          <a:prstGeom prst="roundRect">
            <a:avLst>
              <a:gd fmla="val 16667" name="adj"/>
            </a:avLst>
          </a:prstGeom>
          <a:solidFill>
            <a:srgbClr val="FF87A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 txBox="1"/>
          <p:nvPr/>
        </p:nvSpPr>
        <p:spPr>
          <a:xfrm>
            <a:off x="505488" y="837275"/>
            <a:ext cx="8148900" cy="59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Rubik Medium"/>
                <a:ea typeface="Rubik Medium"/>
                <a:cs typeface="Rubik Medium"/>
                <a:sym typeface="Rubik Medium"/>
              </a:rPr>
              <a:t>XO Market</a:t>
            </a:r>
            <a:r>
              <a:rPr lang="en" sz="2600">
                <a:latin typeface="Rubik Medium"/>
                <a:ea typeface="Rubik Medium"/>
                <a:cs typeface="Rubik Medium"/>
                <a:sym typeface="Rubik Medium"/>
              </a:rPr>
              <a:t> -</a:t>
            </a:r>
            <a:r>
              <a:rPr lang="en" sz="2600">
                <a:latin typeface="Rubik Medium"/>
                <a:ea typeface="Rubik Medium"/>
                <a:cs typeface="Rubik Medium"/>
                <a:sym typeface="Rubik Medium"/>
              </a:rPr>
              <a:t> First 90-Day Marketing Impact Report</a:t>
            </a:r>
            <a:endParaRPr sz="2600"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456500" y="1965863"/>
            <a:ext cx="2676000" cy="486000"/>
          </a:xfrm>
          <a:prstGeom prst="roundRect">
            <a:avLst>
              <a:gd fmla="val 7322" name="adj"/>
            </a:avLst>
          </a:prstGeom>
          <a:solidFill>
            <a:srgbClr val="FF87A6">
              <a:alpha val="4304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ubik Medium"/>
                <a:ea typeface="Rubik Medium"/>
                <a:cs typeface="Rubik Medium"/>
                <a:sym typeface="Rubik Medium"/>
              </a:rPr>
              <a:t>Summary</a:t>
            </a:r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3316225" y="1968213"/>
            <a:ext cx="2676000" cy="486000"/>
          </a:xfrm>
          <a:prstGeom prst="roundRect">
            <a:avLst>
              <a:gd fmla="val 7322" name="adj"/>
            </a:avLst>
          </a:prstGeom>
          <a:solidFill>
            <a:srgbClr val="FF87A6">
              <a:alpha val="4304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ubik Medium"/>
                <a:ea typeface="Rubik Medium"/>
                <a:cs typeface="Rubik Medium"/>
                <a:sym typeface="Rubik Medium"/>
              </a:rPr>
              <a:t>Objectives</a:t>
            </a:r>
            <a:endParaRPr/>
          </a:p>
        </p:txBody>
      </p:sp>
      <p:sp>
        <p:nvSpPr>
          <p:cNvPr id="59" name="Google Shape;59;p13"/>
          <p:cNvSpPr/>
          <p:nvPr/>
        </p:nvSpPr>
        <p:spPr>
          <a:xfrm>
            <a:off x="6168050" y="1968213"/>
            <a:ext cx="2676000" cy="486000"/>
          </a:xfrm>
          <a:prstGeom prst="roundRect">
            <a:avLst>
              <a:gd fmla="val 7322" name="adj"/>
            </a:avLst>
          </a:prstGeom>
          <a:solidFill>
            <a:srgbClr val="FF87A6">
              <a:alpha val="4304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ubik Medium"/>
                <a:ea typeface="Rubik Medium"/>
                <a:cs typeface="Rubik Medium"/>
                <a:sym typeface="Rubik Medium"/>
              </a:rPr>
              <a:t>Funnel</a:t>
            </a:r>
            <a:endParaRPr/>
          </a:p>
        </p:txBody>
      </p:sp>
      <p:sp>
        <p:nvSpPr>
          <p:cNvPr id="60" name="Google Shape;60;p13"/>
          <p:cNvSpPr/>
          <p:nvPr/>
        </p:nvSpPr>
        <p:spPr>
          <a:xfrm>
            <a:off x="456500" y="2601263"/>
            <a:ext cx="2676000" cy="486000"/>
          </a:xfrm>
          <a:prstGeom prst="roundRect">
            <a:avLst>
              <a:gd fmla="val 7322" name="adj"/>
            </a:avLst>
          </a:prstGeom>
          <a:solidFill>
            <a:srgbClr val="FF87A6">
              <a:alpha val="4304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ubik Medium"/>
                <a:ea typeface="Rubik Medium"/>
                <a:cs typeface="Rubik Medium"/>
                <a:sym typeface="Rubik Medium"/>
              </a:rPr>
              <a:t>Key Initiatives</a:t>
            </a:r>
            <a:endParaRPr/>
          </a:p>
        </p:txBody>
      </p:sp>
      <p:sp>
        <p:nvSpPr>
          <p:cNvPr id="61" name="Google Shape;61;p13"/>
          <p:cNvSpPr/>
          <p:nvPr/>
        </p:nvSpPr>
        <p:spPr>
          <a:xfrm>
            <a:off x="3316225" y="2602438"/>
            <a:ext cx="2676000" cy="486000"/>
          </a:xfrm>
          <a:prstGeom prst="roundRect">
            <a:avLst>
              <a:gd fmla="val 7322" name="adj"/>
            </a:avLst>
          </a:prstGeom>
          <a:solidFill>
            <a:srgbClr val="FF87A6">
              <a:alpha val="4304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ubik Medium"/>
                <a:ea typeface="Rubik Medium"/>
                <a:cs typeface="Rubik Medium"/>
                <a:sym typeface="Rubik Medium"/>
              </a:rPr>
              <a:t>Budget</a:t>
            </a:r>
            <a:endParaRPr/>
          </a:p>
        </p:txBody>
      </p:sp>
      <p:sp>
        <p:nvSpPr>
          <p:cNvPr id="62" name="Google Shape;62;p13"/>
          <p:cNvSpPr/>
          <p:nvPr/>
        </p:nvSpPr>
        <p:spPr>
          <a:xfrm>
            <a:off x="6168050" y="2602438"/>
            <a:ext cx="2676000" cy="486000"/>
          </a:xfrm>
          <a:prstGeom prst="roundRect">
            <a:avLst>
              <a:gd fmla="val 7322" name="adj"/>
            </a:avLst>
          </a:prstGeom>
          <a:solidFill>
            <a:srgbClr val="FF87A6">
              <a:alpha val="4304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ubik Medium"/>
                <a:ea typeface="Rubik Medium"/>
                <a:cs typeface="Rubik Medium"/>
                <a:sym typeface="Rubik Medium"/>
              </a:rPr>
              <a:t>Growth Metrics</a:t>
            </a:r>
            <a:endParaRPr/>
          </a:p>
        </p:txBody>
      </p:sp>
      <p:sp>
        <p:nvSpPr>
          <p:cNvPr id="63" name="Google Shape;63;p13"/>
          <p:cNvSpPr/>
          <p:nvPr/>
        </p:nvSpPr>
        <p:spPr>
          <a:xfrm>
            <a:off x="3316225" y="3250763"/>
            <a:ext cx="2676000" cy="486000"/>
          </a:xfrm>
          <a:prstGeom prst="roundRect">
            <a:avLst>
              <a:gd fmla="val 7322" name="adj"/>
            </a:avLst>
          </a:prstGeom>
          <a:solidFill>
            <a:srgbClr val="FF87A6">
              <a:alpha val="4304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ubik Medium"/>
                <a:ea typeface="Rubik Medium"/>
                <a:cs typeface="Rubik Medium"/>
                <a:sym typeface="Rubik Medium"/>
              </a:rPr>
              <a:t>Next Quarter</a:t>
            </a:r>
            <a:endParaRPr/>
          </a:p>
        </p:txBody>
      </p:sp>
      <p:sp>
        <p:nvSpPr>
          <p:cNvPr id="64" name="Google Shape;64;p13"/>
          <p:cNvSpPr txBox="1"/>
          <p:nvPr/>
        </p:nvSpPr>
        <p:spPr>
          <a:xfrm>
            <a:off x="366325" y="4533325"/>
            <a:ext cx="3879300" cy="34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ubik Medium"/>
                <a:ea typeface="Rubik Medium"/>
                <a:cs typeface="Rubik Medium"/>
                <a:sym typeface="Rubik Medium"/>
              </a:rPr>
              <a:t>Prepared by: Jay Mehta, Marketing Lead</a:t>
            </a:r>
            <a:endParaRPr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7162025" y="4533325"/>
            <a:ext cx="1600200" cy="34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ubik Medium"/>
                <a:ea typeface="Rubik Medium"/>
                <a:cs typeface="Rubik Medium"/>
                <a:sym typeface="Rubik Medium"/>
              </a:rPr>
              <a:t>Date: 11.07.2025</a:t>
            </a:r>
            <a:endParaRPr>
              <a:latin typeface="Rubik Medium"/>
              <a:ea typeface="Rubik Medium"/>
              <a:cs typeface="Rubik Medium"/>
              <a:sym typeface="Rubik Medium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Google Shape;182;p22" title="mardeck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2" y="0"/>
            <a:ext cx="9144018" cy="5143499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22"/>
          <p:cNvSpPr/>
          <p:nvPr/>
        </p:nvSpPr>
        <p:spPr>
          <a:xfrm>
            <a:off x="3371241" y="2239050"/>
            <a:ext cx="2401500" cy="665400"/>
          </a:xfrm>
          <a:prstGeom prst="roundRect">
            <a:avLst>
              <a:gd fmla="val 16667" name="adj"/>
            </a:avLst>
          </a:prstGeom>
          <a:solidFill>
            <a:srgbClr val="FF87A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22"/>
          <p:cNvSpPr txBox="1"/>
          <p:nvPr/>
        </p:nvSpPr>
        <p:spPr>
          <a:xfrm>
            <a:off x="3502475" y="2276400"/>
            <a:ext cx="2143500" cy="59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Rubik Medium"/>
                <a:ea typeface="Rubik Medium"/>
                <a:cs typeface="Rubik Medium"/>
                <a:sym typeface="Rubik Medium"/>
              </a:rPr>
              <a:t>Thank You</a:t>
            </a:r>
            <a:endParaRPr sz="2600">
              <a:latin typeface="Rubik Medium"/>
              <a:ea typeface="Rubik Medium"/>
              <a:cs typeface="Rubik Medium"/>
              <a:sym typeface="Rubik Medium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4" title="mardeck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18" cy="5143499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4"/>
          <p:cNvSpPr/>
          <p:nvPr/>
        </p:nvSpPr>
        <p:spPr>
          <a:xfrm>
            <a:off x="374263" y="518025"/>
            <a:ext cx="8395500" cy="665400"/>
          </a:xfrm>
          <a:prstGeom prst="roundRect">
            <a:avLst>
              <a:gd fmla="val 16667" name="adj"/>
            </a:avLst>
          </a:prstGeom>
          <a:solidFill>
            <a:srgbClr val="FF87A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4"/>
          <p:cNvSpPr txBox="1"/>
          <p:nvPr/>
        </p:nvSpPr>
        <p:spPr>
          <a:xfrm>
            <a:off x="505500" y="555375"/>
            <a:ext cx="8148900" cy="59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Rubik Medium"/>
                <a:ea typeface="Rubik Medium"/>
                <a:cs typeface="Rubik Medium"/>
                <a:sym typeface="Rubik Medium"/>
              </a:rPr>
              <a:t>Summary</a:t>
            </a:r>
            <a:endParaRPr sz="2600"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73" name="Google Shape;73;p14"/>
          <p:cNvSpPr/>
          <p:nvPr/>
        </p:nvSpPr>
        <p:spPr>
          <a:xfrm>
            <a:off x="374250" y="1382912"/>
            <a:ext cx="8395500" cy="1035600"/>
          </a:xfrm>
          <a:prstGeom prst="roundRect">
            <a:avLst>
              <a:gd fmla="val 11760" name="adj"/>
            </a:avLst>
          </a:prstGeom>
          <a:solidFill>
            <a:srgbClr val="FF87A6">
              <a:alpha val="4304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dk1"/>
                </a:solidFill>
                <a:latin typeface="Rubik Medium"/>
                <a:ea typeface="Rubik Medium"/>
                <a:cs typeface="Rubik Medium"/>
                <a:sym typeface="Rubik Medium"/>
              </a:rPr>
              <a:t>Goal</a:t>
            </a:r>
            <a:endParaRPr u="sng">
              <a:solidFill>
                <a:schemeClr val="dk1"/>
              </a:solidFill>
              <a:latin typeface="Rubik Medium"/>
              <a:ea typeface="Rubik Medium"/>
              <a:cs typeface="Rubik Medium"/>
              <a:sym typeface="Rubik Medium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2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Demonstrate achievements of the first 90-day period marketing objectives and early traction leading up to Phase 1 of XO Market Alpha.</a:t>
            </a:r>
            <a:endParaRPr sz="1200"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74" name="Google Shape;74;p14"/>
          <p:cNvSpPr/>
          <p:nvPr/>
        </p:nvSpPr>
        <p:spPr>
          <a:xfrm>
            <a:off x="382200" y="2528275"/>
            <a:ext cx="8395500" cy="2293800"/>
          </a:xfrm>
          <a:prstGeom prst="roundRect">
            <a:avLst>
              <a:gd fmla="val 7072" name="adj"/>
            </a:avLst>
          </a:prstGeom>
          <a:solidFill>
            <a:srgbClr val="FF87A6">
              <a:alpha val="4304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dk1"/>
                </a:solidFill>
                <a:latin typeface="Rubik Medium"/>
                <a:ea typeface="Rubik Medium"/>
                <a:cs typeface="Rubik Medium"/>
                <a:sym typeface="Rubik Medium"/>
              </a:rPr>
              <a:t>Highlights</a:t>
            </a:r>
            <a:endParaRPr u="sng">
              <a:solidFill>
                <a:schemeClr val="dk1"/>
              </a:solidFill>
              <a:latin typeface="Rubik Medium"/>
              <a:ea typeface="Rubik Medium"/>
              <a:cs typeface="Rubik Medium"/>
              <a:sym typeface="Rubik Medium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ubik"/>
              <a:buChar char="●"/>
            </a:pPr>
            <a:r>
              <a:rPr lang="en" sz="12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Built an end‑to‑end acquisition funnel that moves users from first impression to first trade.</a:t>
            </a:r>
            <a:endParaRPr sz="12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ubik"/>
              <a:buChar char="●"/>
            </a:pPr>
            <a:r>
              <a:rPr lang="en" sz="12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Scaled an active community hub on Discord and Zealy, supported by recurring quests, gamified leaderboards and a weekly Creators Program.</a:t>
            </a:r>
            <a:endParaRPr sz="12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ubik"/>
              <a:buChar char="●"/>
            </a:pPr>
            <a:r>
              <a:rPr lang="en" sz="12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Landed a 12-month deal with </a:t>
            </a:r>
            <a:r>
              <a:rPr lang="en" sz="1200" u="sng">
                <a:solidFill>
                  <a:schemeClr val="hlink"/>
                </a:solidFill>
                <a:latin typeface="Rubik"/>
                <a:ea typeface="Rubik"/>
                <a:cs typeface="Rubik"/>
                <a:sym typeface="Rubik"/>
                <a:hlinkClick r:id="rId4"/>
              </a:rPr>
              <a:t>Customer.io</a:t>
            </a:r>
            <a:r>
              <a:rPr lang="en" sz="12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 at $0 cost to the company, saving upwards of $6,000.</a:t>
            </a:r>
            <a:endParaRPr sz="12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ubik"/>
              <a:buChar char="●"/>
            </a:pPr>
            <a:r>
              <a:rPr lang="en" sz="12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Migrated + initial segmentation email database from legacy to dynamic.</a:t>
            </a:r>
            <a:endParaRPr sz="12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ubik"/>
              <a:buChar char="●"/>
            </a:pPr>
            <a:r>
              <a:rPr lang="en" sz="12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Implemented an automated waitlist response &amp; invite‑code CRM flow that delivers frictionless onboarding.</a:t>
            </a:r>
            <a:endParaRPr sz="12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ubik"/>
              <a:buChar char="●"/>
            </a:pPr>
            <a:r>
              <a:rPr lang="en" sz="12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Launched a multi‑channel content engine spanning X/Twitter, substack, medium, reddit that emphasises brand positioning &amp; narrative building.</a:t>
            </a:r>
            <a:endParaRPr sz="12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ubik"/>
              <a:buChar char="●"/>
            </a:pPr>
            <a:r>
              <a:rPr lang="en" sz="12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Ran conviction‑themed engagement campaigns that reinforce XO’s core narrative.</a:t>
            </a:r>
            <a:endParaRPr sz="12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ubik"/>
              <a:buChar char="●"/>
            </a:pPr>
            <a:r>
              <a:rPr lang="en" sz="12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Activated an ecosystem partnership with Mad Scientists being the first.</a:t>
            </a:r>
            <a:endParaRPr sz="12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Rubik Medium"/>
              <a:ea typeface="Rubik Medium"/>
              <a:cs typeface="Rubik Medium"/>
              <a:sym typeface="Rubik Medium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5" title="mardeck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2" y="0"/>
            <a:ext cx="9144018" cy="5143499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Google Shape;80;p15"/>
          <p:cNvSpPr/>
          <p:nvPr/>
        </p:nvSpPr>
        <p:spPr>
          <a:xfrm>
            <a:off x="374263" y="518025"/>
            <a:ext cx="8395500" cy="665400"/>
          </a:xfrm>
          <a:prstGeom prst="roundRect">
            <a:avLst>
              <a:gd fmla="val 16667" name="adj"/>
            </a:avLst>
          </a:prstGeom>
          <a:solidFill>
            <a:srgbClr val="FF87A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5"/>
          <p:cNvSpPr txBox="1"/>
          <p:nvPr/>
        </p:nvSpPr>
        <p:spPr>
          <a:xfrm>
            <a:off x="505500" y="555375"/>
            <a:ext cx="8148900" cy="59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Rubik Medium"/>
                <a:ea typeface="Rubik Medium"/>
                <a:cs typeface="Rubik Medium"/>
                <a:sym typeface="Rubik Medium"/>
              </a:rPr>
              <a:t>Objectives &amp; KPIs</a:t>
            </a:r>
            <a:endParaRPr sz="2600"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82" name="Google Shape;82;p15"/>
          <p:cNvSpPr/>
          <p:nvPr/>
        </p:nvSpPr>
        <p:spPr>
          <a:xfrm>
            <a:off x="374250" y="1382870"/>
            <a:ext cx="8395500" cy="3483900"/>
          </a:xfrm>
          <a:prstGeom prst="roundRect">
            <a:avLst>
              <a:gd fmla="val 2563" name="adj"/>
            </a:avLst>
          </a:prstGeom>
          <a:solidFill>
            <a:srgbClr val="FF87A6">
              <a:alpha val="4304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Rubik"/>
              <a:ea typeface="Rubik"/>
              <a:cs typeface="Rubik"/>
              <a:sym typeface="Rubik"/>
            </a:endParaRPr>
          </a:p>
        </p:txBody>
      </p:sp>
      <p:graphicFrame>
        <p:nvGraphicFramePr>
          <p:cNvPr id="83" name="Google Shape;83;p15"/>
          <p:cNvGraphicFramePr/>
          <p:nvPr/>
        </p:nvGraphicFramePr>
        <p:xfrm>
          <a:off x="497575" y="14885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{2F515E2E-A17C-489B-8A56-95907AA0EA3F}</a:tableStyleId>
              </a:tblPr>
              <a:tblGrid>
                <a:gridCol w="4074450"/>
                <a:gridCol w="4074450"/>
              </a:tblGrid>
              <a:tr h="4797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u="sng">
                          <a:latin typeface="Rubik Medium"/>
                          <a:ea typeface="Rubik Medium"/>
                          <a:cs typeface="Rubik Medium"/>
                          <a:sym typeface="Rubik Medium"/>
                        </a:rPr>
                        <a:t>Objective</a:t>
                      </a:r>
                      <a:endParaRPr sz="1600" u="sng">
                        <a:latin typeface="Rubik Medium"/>
                        <a:ea typeface="Rubik Medium"/>
                        <a:cs typeface="Rubik Medium"/>
                        <a:sym typeface="Rubik Medium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u="sng">
                          <a:latin typeface="Rubik Medium"/>
                          <a:ea typeface="Rubik Medium"/>
                          <a:cs typeface="Rubik Medium"/>
                          <a:sym typeface="Rubik Medium"/>
                        </a:rPr>
                        <a:t>KPI</a:t>
                      </a:r>
                      <a:endParaRPr sz="1600" u="sng">
                        <a:latin typeface="Rubik Medium"/>
                        <a:ea typeface="Rubik Medium"/>
                        <a:cs typeface="Rubik Medium"/>
                        <a:sym typeface="Rubik Medium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797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Rubik"/>
                          <a:ea typeface="Rubik"/>
                          <a:cs typeface="Rubik"/>
                          <a:sym typeface="Rubik"/>
                        </a:rPr>
                        <a:t>Awareness</a:t>
                      </a:r>
                      <a:endParaRPr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Rubik"/>
                          <a:ea typeface="Rubik"/>
                          <a:cs typeface="Rubik"/>
                          <a:sym typeface="Rubik"/>
                        </a:rPr>
                        <a:t>Twitter followers (Net new)</a:t>
                      </a:r>
                      <a:endParaRPr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612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Rubik"/>
                          <a:ea typeface="Rubik"/>
                          <a:cs typeface="Rubik"/>
                          <a:sym typeface="Rubik"/>
                        </a:rPr>
                        <a:t>Community</a:t>
                      </a:r>
                      <a:endParaRPr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Rubik"/>
                          <a:ea typeface="Rubik"/>
                          <a:cs typeface="Rubik"/>
                          <a:sym typeface="Rubik"/>
                        </a:rPr>
                        <a:t>Discord members (Net new)</a:t>
                      </a:r>
                      <a:endParaRPr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612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Rubik"/>
                          <a:ea typeface="Rubik"/>
                          <a:cs typeface="Rubik"/>
                          <a:sym typeface="Rubik"/>
                        </a:rPr>
                        <a:t>Engagement</a:t>
                      </a:r>
                      <a:endParaRPr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Rubik"/>
                          <a:ea typeface="Rubik"/>
                          <a:cs typeface="Rubik"/>
                          <a:sym typeface="Rubik"/>
                        </a:rPr>
                        <a:t>Zealy participants</a:t>
                      </a:r>
                      <a:endParaRPr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612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Rubik"/>
                          <a:ea typeface="Rubik"/>
                          <a:cs typeface="Rubik"/>
                          <a:sym typeface="Rubik"/>
                        </a:rPr>
                        <a:t>Lead capture</a:t>
                      </a:r>
                      <a:endParaRPr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Rubik"/>
                          <a:ea typeface="Rubik"/>
                          <a:cs typeface="Rubik"/>
                          <a:sym typeface="Rubik"/>
                        </a:rPr>
                        <a:t>Mailing‑list sign‑ups</a:t>
                      </a:r>
                      <a:endParaRPr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612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Rubik"/>
                          <a:ea typeface="Rubik"/>
                          <a:cs typeface="Rubik"/>
                          <a:sym typeface="Rubik"/>
                        </a:rPr>
                        <a:t>Activation</a:t>
                      </a:r>
                      <a:endParaRPr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Rubik"/>
                          <a:ea typeface="Rubik"/>
                          <a:cs typeface="Rubik"/>
                          <a:sym typeface="Rubik"/>
                        </a:rPr>
                        <a:t>Active platform users (30‑day)</a:t>
                      </a:r>
                      <a:endParaRPr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612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Rubik"/>
                          <a:ea typeface="Rubik"/>
                          <a:cs typeface="Rubik"/>
                          <a:sym typeface="Rubik"/>
                        </a:rPr>
                        <a:t>Stickiness</a:t>
                      </a:r>
                      <a:endParaRPr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Rubik"/>
                          <a:ea typeface="Rubik"/>
                          <a:cs typeface="Rubik"/>
                          <a:sym typeface="Rubik"/>
                        </a:rPr>
                        <a:t>Top Funnel to Platform Sign-up Rate</a:t>
                      </a:r>
                      <a:endParaRPr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6" title="mardeck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2" y="0"/>
            <a:ext cx="9144018" cy="5143499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6"/>
          <p:cNvSpPr/>
          <p:nvPr/>
        </p:nvSpPr>
        <p:spPr>
          <a:xfrm>
            <a:off x="374263" y="518025"/>
            <a:ext cx="8395500" cy="665400"/>
          </a:xfrm>
          <a:prstGeom prst="roundRect">
            <a:avLst>
              <a:gd fmla="val 16667" name="adj"/>
            </a:avLst>
          </a:prstGeom>
          <a:solidFill>
            <a:srgbClr val="FF87A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6"/>
          <p:cNvSpPr txBox="1"/>
          <p:nvPr/>
        </p:nvSpPr>
        <p:spPr>
          <a:xfrm>
            <a:off x="505500" y="555375"/>
            <a:ext cx="8148900" cy="59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Rubik Medium"/>
                <a:ea typeface="Rubik Medium"/>
                <a:cs typeface="Rubik Medium"/>
                <a:sym typeface="Rubik Medium"/>
              </a:rPr>
              <a:t>Funnel</a:t>
            </a:r>
            <a:endParaRPr sz="2600"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91" name="Google Shape;91;p16"/>
          <p:cNvSpPr/>
          <p:nvPr/>
        </p:nvSpPr>
        <p:spPr>
          <a:xfrm>
            <a:off x="374250" y="1382870"/>
            <a:ext cx="8395500" cy="3483900"/>
          </a:xfrm>
          <a:prstGeom prst="roundRect">
            <a:avLst>
              <a:gd fmla="val 2563" name="adj"/>
            </a:avLst>
          </a:prstGeom>
          <a:solidFill>
            <a:srgbClr val="FF87A6">
              <a:alpha val="4304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Rubik"/>
              <a:ea typeface="Rubik"/>
              <a:cs typeface="Rubik"/>
              <a:sym typeface="Rubik"/>
            </a:endParaRPr>
          </a:p>
        </p:txBody>
      </p:sp>
      <p:cxnSp>
        <p:nvCxnSpPr>
          <p:cNvPr id="92" name="Google Shape;92;p16"/>
          <p:cNvCxnSpPr/>
          <p:nvPr/>
        </p:nvCxnSpPr>
        <p:spPr>
          <a:xfrm>
            <a:off x="381000" y="1932225"/>
            <a:ext cx="2404200" cy="626700"/>
          </a:xfrm>
          <a:prstGeom prst="straightConnector1">
            <a:avLst/>
          </a:prstGeom>
          <a:noFill/>
          <a:ln cap="flat" cmpd="sng" w="28575">
            <a:solidFill>
              <a:srgbClr val="434343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3" name="Google Shape;93;p16"/>
          <p:cNvCxnSpPr/>
          <p:nvPr/>
        </p:nvCxnSpPr>
        <p:spPr>
          <a:xfrm flipH="1" rot="10800000">
            <a:off x="399150" y="4091600"/>
            <a:ext cx="2415600" cy="734400"/>
          </a:xfrm>
          <a:prstGeom prst="straightConnector1">
            <a:avLst/>
          </a:prstGeom>
          <a:noFill/>
          <a:ln cap="flat" cmpd="sng" w="28575">
            <a:solidFill>
              <a:srgbClr val="434343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4" name="Google Shape;94;p16"/>
          <p:cNvCxnSpPr/>
          <p:nvPr/>
        </p:nvCxnSpPr>
        <p:spPr>
          <a:xfrm>
            <a:off x="2785025" y="2558938"/>
            <a:ext cx="1936200" cy="156900"/>
          </a:xfrm>
          <a:prstGeom prst="straightConnector1">
            <a:avLst/>
          </a:prstGeom>
          <a:noFill/>
          <a:ln cap="flat" cmpd="sng" w="28575">
            <a:solidFill>
              <a:srgbClr val="434343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5" name="Google Shape;95;p16"/>
          <p:cNvCxnSpPr/>
          <p:nvPr/>
        </p:nvCxnSpPr>
        <p:spPr>
          <a:xfrm flipH="1" rot="10800000">
            <a:off x="2814825" y="3934413"/>
            <a:ext cx="1899000" cy="157200"/>
          </a:xfrm>
          <a:prstGeom prst="straightConnector1">
            <a:avLst/>
          </a:prstGeom>
          <a:noFill/>
          <a:ln cap="flat" cmpd="sng" w="28575">
            <a:solidFill>
              <a:srgbClr val="434343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6" name="Google Shape;96;p16"/>
          <p:cNvCxnSpPr/>
          <p:nvPr/>
        </p:nvCxnSpPr>
        <p:spPr>
          <a:xfrm>
            <a:off x="4713825" y="2715838"/>
            <a:ext cx="1936200" cy="52500"/>
          </a:xfrm>
          <a:prstGeom prst="straightConnector1">
            <a:avLst/>
          </a:prstGeom>
          <a:noFill/>
          <a:ln cap="flat" cmpd="sng" w="28575">
            <a:solidFill>
              <a:srgbClr val="434343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7" name="Google Shape;97;p16"/>
          <p:cNvCxnSpPr/>
          <p:nvPr/>
        </p:nvCxnSpPr>
        <p:spPr>
          <a:xfrm flipH="1" rot="10800000">
            <a:off x="4713825" y="3919413"/>
            <a:ext cx="1928700" cy="15000"/>
          </a:xfrm>
          <a:prstGeom prst="straightConnector1">
            <a:avLst/>
          </a:prstGeom>
          <a:noFill/>
          <a:ln cap="flat" cmpd="sng" w="28575">
            <a:solidFill>
              <a:srgbClr val="434343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8" name="Google Shape;98;p16"/>
          <p:cNvCxnSpPr/>
          <p:nvPr/>
        </p:nvCxnSpPr>
        <p:spPr>
          <a:xfrm>
            <a:off x="2781075" y="1375575"/>
            <a:ext cx="0" cy="27339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99" name="Google Shape;99;p16"/>
          <p:cNvSpPr txBox="1"/>
          <p:nvPr/>
        </p:nvSpPr>
        <p:spPr>
          <a:xfrm rot="902960">
            <a:off x="757829" y="1695100"/>
            <a:ext cx="1999995" cy="61559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AWARENESS/</a:t>
            </a:r>
            <a:endParaRPr b="1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IMPRESSIONS</a:t>
            </a:r>
            <a:endParaRPr b="1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100" name="Google Shape;100;p16"/>
          <p:cNvSpPr txBox="1"/>
          <p:nvPr/>
        </p:nvSpPr>
        <p:spPr>
          <a:xfrm rot="299209">
            <a:off x="2931322" y="2069290"/>
            <a:ext cx="1656571" cy="61557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COMMUNITY/</a:t>
            </a:r>
            <a:endParaRPr b="1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INTENT</a:t>
            </a:r>
            <a:endParaRPr b="1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101" name="Google Shape;101;p16"/>
          <p:cNvSpPr txBox="1"/>
          <p:nvPr/>
        </p:nvSpPr>
        <p:spPr>
          <a:xfrm rot="120461">
            <a:off x="4864727" y="2170258"/>
            <a:ext cx="1609888" cy="61567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ACTIVATION/</a:t>
            </a:r>
            <a:endParaRPr b="1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CONVERSION</a:t>
            </a:r>
            <a:endParaRPr b="1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cxnSp>
        <p:nvCxnSpPr>
          <p:cNvPr id="102" name="Google Shape;102;p16"/>
          <p:cNvCxnSpPr/>
          <p:nvPr/>
        </p:nvCxnSpPr>
        <p:spPr>
          <a:xfrm>
            <a:off x="4715450" y="1375575"/>
            <a:ext cx="19800" cy="25434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3" name="Google Shape;103;p16"/>
          <p:cNvCxnSpPr/>
          <p:nvPr/>
        </p:nvCxnSpPr>
        <p:spPr>
          <a:xfrm flipH="1">
            <a:off x="6604125" y="1375575"/>
            <a:ext cx="23400" cy="25071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04" name="Google Shape;104;p16"/>
          <p:cNvSpPr txBox="1"/>
          <p:nvPr/>
        </p:nvSpPr>
        <p:spPr>
          <a:xfrm>
            <a:off x="6814675" y="2170150"/>
            <a:ext cx="15603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LOYALTY/</a:t>
            </a:r>
            <a:endParaRPr b="1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STICKINESS</a:t>
            </a:r>
            <a:endParaRPr b="1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cxnSp>
        <p:nvCxnSpPr>
          <p:cNvPr id="105" name="Google Shape;105;p16"/>
          <p:cNvCxnSpPr/>
          <p:nvPr/>
        </p:nvCxnSpPr>
        <p:spPr>
          <a:xfrm>
            <a:off x="6626425" y="2768338"/>
            <a:ext cx="1942200" cy="17400"/>
          </a:xfrm>
          <a:prstGeom prst="straightConnector1">
            <a:avLst/>
          </a:prstGeom>
          <a:noFill/>
          <a:ln cap="flat" cmpd="sng" w="28575">
            <a:solidFill>
              <a:srgbClr val="434343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06" name="Google Shape;106;p16"/>
          <p:cNvCxnSpPr/>
          <p:nvPr/>
        </p:nvCxnSpPr>
        <p:spPr>
          <a:xfrm flipH="1" rot="10800000">
            <a:off x="6649825" y="3877413"/>
            <a:ext cx="1939800" cy="42000"/>
          </a:xfrm>
          <a:prstGeom prst="straightConnector1">
            <a:avLst/>
          </a:prstGeom>
          <a:noFill/>
          <a:ln cap="flat" cmpd="sng" w="28575">
            <a:solidFill>
              <a:srgbClr val="434343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07" name="Google Shape;107;p16"/>
          <p:cNvSpPr txBox="1"/>
          <p:nvPr/>
        </p:nvSpPr>
        <p:spPr>
          <a:xfrm>
            <a:off x="425500" y="2558950"/>
            <a:ext cx="2378100" cy="187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ubik"/>
              <a:buChar char="●"/>
            </a:pPr>
            <a:r>
              <a:rPr lang="en" sz="1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Zealy Quests</a:t>
            </a:r>
            <a:endParaRPr sz="1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ubik"/>
              <a:buChar char="●"/>
            </a:pPr>
            <a:r>
              <a:rPr lang="en" sz="1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Guerilla Marketing</a:t>
            </a:r>
            <a:endParaRPr sz="1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ubik"/>
              <a:buChar char="●"/>
            </a:pPr>
            <a:r>
              <a:rPr lang="en" sz="1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Co-Marketing promos + Giveaways</a:t>
            </a:r>
            <a:endParaRPr sz="1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ubik"/>
              <a:buChar char="●"/>
            </a:pPr>
            <a:r>
              <a:rPr lang="en" sz="1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Organic Twitter</a:t>
            </a:r>
            <a:endParaRPr sz="1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108" name="Google Shape;108;p16"/>
          <p:cNvSpPr txBox="1"/>
          <p:nvPr/>
        </p:nvSpPr>
        <p:spPr>
          <a:xfrm>
            <a:off x="2930038" y="2781850"/>
            <a:ext cx="1750800" cy="98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ubik"/>
              <a:buChar char="●"/>
            </a:pPr>
            <a:r>
              <a:rPr lang="en" sz="1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X/Twitter</a:t>
            </a:r>
            <a:endParaRPr sz="1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ubik"/>
              <a:buChar char="●"/>
            </a:pPr>
            <a:r>
              <a:rPr lang="en" sz="1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Discord</a:t>
            </a:r>
            <a:endParaRPr sz="1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ubik"/>
              <a:buChar char="●"/>
            </a:pPr>
            <a:r>
              <a:rPr lang="en" sz="15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Creators Program</a:t>
            </a:r>
            <a:endParaRPr sz="15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109" name="Google Shape;109;p16"/>
          <p:cNvSpPr txBox="1"/>
          <p:nvPr/>
        </p:nvSpPr>
        <p:spPr>
          <a:xfrm>
            <a:off x="4807325" y="2781838"/>
            <a:ext cx="1750800" cy="98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Rubik"/>
              <a:buChar char="●"/>
            </a:pPr>
            <a:r>
              <a:rPr lang="en" sz="11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Waitlist sign-ups</a:t>
            </a:r>
            <a:endParaRPr sz="11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Rubik"/>
              <a:buChar char="●"/>
            </a:pPr>
            <a:r>
              <a:rPr lang="en" sz="11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Invite Activations</a:t>
            </a:r>
            <a:endParaRPr sz="11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Rubik"/>
              <a:buChar char="●"/>
            </a:pPr>
            <a:r>
              <a:rPr lang="en" sz="11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Roles</a:t>
            </a:r>
            <a:endParaRPr sz="11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Rubik"/>
              <a:buChar char="●"/>
            </a:pPr>
            <a:r>
              <a:rPr lang="en" sz="11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Alpha sprint participation</a:t>
            </a:r>
            <a:endParaRPr sz="11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110" name="Google Shape;110;p16"/>
          <p:cNvSpPr txBox="1"/>
          <p:nvPr/>
        </p:nvSpPr>
        <p:spPr>
          <a:xfrm>
            <a:off x="6719425" y="2841525"/>
            <a:ext cx="1750800" cy="98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Rubik"/>
              <a:buChar char="●"/>
            </a:pPr>
            <a:r>
              <a:rPr lang="en" sz="11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Alpha platform sign-up</a:t>
            </a:r>
            <a:endParaRPr sz="11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Rubik"/>
              <a:buChar char="●"/>
            </a:pPr>
            <a:r>
              <a:rPr lang="en" sz="11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First trades</a:t>
            </a:r>
            <a:endParaRPr sz="11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Rubik"/>
              <a:buChar char="●"/>
            </a:pPr>
            <a:r>
              <a:rPr lang="en" sz="11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Recurring trades</a:t>
            </a:r>
            <a:endParaRPr sz="11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Rubik"/>
              <a:buChar char="●"/>
            </a:pPr>
            <a:r>
              <a:rPr lang="en" sz="1100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CP Claims</a:t>
            </a:r>
            <a:endParaRPr sz="1100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111" name="Google Shape;111;p16"/>
          <p:cNvSpPr txBox="1"/>
          <p:nvPr/>
        </p:nvSpPr>
        <p:spPr>
          <a:xfrm>
            <a:off x="6909925" y="4133300"/>
            <a:ext cx="15603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Rubik"/>
                <a:ea typeface="Rubik"/>
                <a:cs typeface="Rubik"/>
                <a:sym typeface="Rubik"/>
              </a:rPr>
              <a:t>&gt; ADVOCACY</a:t>
            </a:r>
            <a:endParaRPr b="1">
              <a:solidFill>
                <a:schemeClr val="dk1"/>
              </a:solidFill>
              <a:latin typeface="Rubik"/>
              <a:ea typeface="Rubik"/>
              <a:cs typeface="Rubik"/>
              <a:sym typeface="Rubik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17" title="mardeck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2" y="0"/>
            <a:ext cx="9144018" cy="5143499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7"/>
          <p:cNvSpPr/>
          <p:nvPr/>
        </p:nvSpPr>
        <p:spPr>
          <a:xfrm>
            <a:off x="374263" y="518025"/>
            <a:ext cx="8395500" cy="665400"/>
          </a:xfrm>
          <a:prstGeom prst="roundRect">
            <a:avLst>
              <a:gd fmla="val 16667" name="adj"/>
            </a:avLst>
          </a:prstGeom>
          <a:solidFill>
            <a:srgbClr val="FF87A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17"/>
          <p:cNvSpPr txBox="1"/>
          <p:nvPr/>
        </p:nvSpPr>
        <p:spPr>
          <a:xfrm>
            <a:off x="505500" y="555375"/>
            <a:ext cx="8148900" cy="59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Rubik Medium"/>
                <a:ea typeface="Rubik Medium"/>
                <a:cs typeface="Rubik Medium"/>
                <a:sym typeface="Rubik Medium"/>
              </a:rPr>
              <a:t>Key Initiatives Shipped</a:t>
            </a:r>
            <a:endParaRPr sz="2600"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119" name="Google Shape;119;p17"/>
          <p:cNvSpPr/>
          <p:nvPr/>
        </p:nvSpPr>
        <p:spPr>
          <a:xfrm>
            <a:off x="374250" y="1382870"/>
            <a:ext cx="8395500" cy="3483900"/>
          </a:xfrm>
          <a:prstGeom prst="roundRect">
            <a:avLst>
              <a:gd fmla="val 2563" name="adj"/>
            </a:avLst>
          </a:prstGeom>
          <a:solidFill>
            <a:srgbClr val="FF87A6">
              <a:alpha val="4304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120" name="Google Shape;120;p17"/>
          <p:cNvSpPr/>
          <p:nvPr/>
        </p:nvSpPr>
        <p:spPr>
          <a:xfrm>
            <a:off x="505500" y="1557650"/>
            <a:ext cx="2622600" cy="681300"/>
          </a:xfrm>
          <a:prstGeom prst="roundRect">
            <a:avLst>
              <a:gd fmla="val 7322" name="adj"/>
            </a:avLst>
          </a:prstGeom>
          <a:solidFill>
            <a:srgbClr val="FF87A6">
              <a:alpha val="4304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ubik Medium"/>
                <a:ea typeface="Rubik Medium"/>
                <a:cs typeface="Rubik Medium"/>
                <a:sym typeface="Rubik Medium"/>
              </a:rPr>
              <a:t>Zealy Onboarding</a:t>
            </a:r>
            <a:endParaRPr>
              <a:solidFill>
                <a:schemeClr val="dk1"/>
              </a:solidFill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121" name="Google Shape;121;p17"/>
          <p:cNvSpPr/>
          <p:nvPr/>
        </p:nvSpPr>
        <p:spPr>
          <a:xfrm>
            <a:off x="505500" y="2386720"/>
            <a:ext cx="2622600" cy="681300"/>
          </a:xfrm>
          <a:prstGeom prst="roundRect">
            <a:avLst>
              <a:gd fmla="val 7322" name="adj"/>
            </a:avLst>
          </a:prstGeom>
          <a:solidFill>
            <a:srgbClr val="FF87A6">
              <a:alpha val="4304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ubik Medium"/>
                <a:ea typeface="Rubik Medium"/>
                <a:cs typeface="Rubik Medium"/>
                <a:sym typeface="Rubik Medium"/>
              </a:rPr>
              <a:t>Customer.io migration &amp; waitlist automation</a:t>
            </a:r>
            <a:endParaRPr>
              <a:solidFill>
                <a:schemeClr val="dk1"/>
              </a:solidFill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122" name="Google Shape;122;p17"/>
          <p:cNvSpPr/>
          <p:nvPr/>
        </p:nvSpPr>
        <p:spPr>
          <a:xfrm>
            <a:off x="505500" y="3215790"/>
            <a:ext cx="2622600" cy="681300"/>
          </a:xfrm>
          <a:prstGeom prst="roundRect">
            <a:avLst>
              <a:gd fmla="val 7322" name="adj"/>
            </a:avLst>
          </a:prstGeom>
          <a:solidFill>
            <a:srgbClr val="FF87A6">
              <a:alpha val="4304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Rubik Medium"/>
                <a:ea typeface="Rubik Medium"/>
                <a:cs typeface="Rubik Medium"/>
                <a:sym typeface="Rubik Medium"/>
              </a:rPr>
              <a:t>Mammoth NFT Giveaway</a:t>
            </a:r>
            <a:endParaRPr>
              <a:solidFill>
                <a:schemeClr val="dk1"/>
              </a:solidFill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123" name="Google Shape;123;p17"/>
          <p:cNvSpPr/>
          <p:nvPr/>
        </p:nvSpPr>
        <p:spPr>
          <a:xfrm>
            <a:off x="505500" y="4044859"/>
            <a:ext cx="2622600" cy="681300"/>
          </a:xfrm>
          <a:prstGeom prst="roundRect">
            <a:avLst>
              <a:gd fmla="val 7322" name="adj"/>
            </a:avLst>
          </a:prstGeom>
          <a:solidFill>
            <a:srgbClr val="FF87A6">
              <a:alpha val="4304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ubik Medium"/>
                <a:ea typeface="Rubik Medium"/>
                <a:cs typeface="Rubik Medium"/>
                <a:sym typeface="Rubik Medium"/>
              </a:rPr>
              <a:t>Drip </a:t>
            </a:r>
            <a:r>
              <a:rPr lang="en">
                <a:solidFill>
                  <a:schemeClr val="dk1"/>
                </a:solidFill>
                <a:latin typeface="Rubik Medium"/>
                <a:ea typeface="Rubik Medium"/>
                <a:cs typeface="Rubik Medium"/>
                <a:sym typeface="Rubik Medium"/>
              </a:rPr>
              <a:t>Content Flow</a:t>
            </a:r>
            <a:endParaRPr>
              <a:solidFill>
                <a:schemeClr val="dk1"/>
              </a:solidFill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124" name="Google Shape;124;p17"/>
          <p:cNvSpPr/>
          <p:nvPr/>
        </p:nvSpPr>
        <p:spPr>
          <a:xfrm>
            <a:off x="3268649" y="1557650"/>
            <a:ext cx="2622600" cy="681300"/>
          </a:xfrm>
          <a:prstGeom prst="roundRect">
            <a:avLst>
              <a:gd fmla="val 7322" name="adj"/>
            </a:avLst>
          </a:prstGeom>
          <a:solidFill>
            <a:srgbClr val="FF87A6">
              <a:alpha val="4304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ubik Medium"/>
                <a:ea typeface="Rubik Medium"/>
                <a:cs typeface="Rubik Medium"/>
                <a:sym typeface="Rubik Medium"/>
              </a:rPr>
              <a:t>Creators Program </a:t>
            </a:r>
            <a:endParaRPr>
              <a:solidFill>
                <a:schemeClr val="dk1"/>
              </a:solidFill>
              <a:latin typeface="Rubik Medium"/>
              <a:ea typeface="Rubik Medium"/>
              <a:cs typeface="Rubik Medium"/>
              <a:sym typeface="Rubik Medium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ubik Medium"/>
                <a:ea typeface="Rubik Medium"/>
                <a:cs typeface="Rubik Medium"/>
                <a:sym typeface="Rubik Medium"/>
              </a:rPr>
              <a:t>(content community)</a:t>
            </a:r>
            <a:endParaRPr>
              <a:solidFill>
                <a:schemeClr val="dk1"/>
              </a:solidFill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125" name="Google Shape;125;p17"/>
          <p:cNvSpPr/>
          <p:nvPr/>
        </p:nvSpPr>
        <p:spPr>
          <a:xfrm>
            <a:off x="3268649" y="2386720"/>
            <a:ext cx="2622600" cy="681300"/>
          </a:xfrm>
          <a:prstGeom prst="roundRect">
            <a:avLst>
              <a:gd fmla="val 7322" name="adj"/>
            </a:avLst>
          </a:prstGeom>
          <a:solidFill>
            <a:srgbClr val="FF87A6">
              <a:alpha val="4304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Rubik Medium"/>
                <a:ea typeface="Rubik Medium"/>
                <a:cs typeface="Rubik Medium"/>
                <a:sym typeface="Rubik Medium"/>
              </a:rPr>
              <a:t>Sprint to Alpha</a:t>
            </a:r>
            <a:endParaRPr>
              <a:solidFill>
                <a:schemeClr val="dk1"/>
              </a:solidFill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126" name="Google Shape;126;p17"/>
          <p:cNvSpPr/>
          <p:nvPr/>
        </p:nvSpPr>
        <p:spPr>
          <a:xfrm>
            <a:off x="3268649" y="3215790"/>
            <a:ext cx="2622600" cy="681300"/>
          </a:xfrm>
          <a:prstGeom prst="roundRect">
            <a:avLst>
              <a:gd fmla="val 7322" name="adj"/>
            </a:avLst>
          </a:prstGeom>
          <a:solidFill>
            <a:srgbClr val="FF87A6">
              <a:alpha val="4304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ubik Medium"/>
                <a:ea typeface="Rubik Medium"/>
                <a:cs typeface="Rubik Medium"/>
                <a:sym typeface="Rubik Medium"/>
              </a:rPr>
              <a:t>Invite‑code Distribution</a:t>
            </a:r>
            <a:br>
              <a:rPr lang="en">
                <a:solidFill>
                  <a:schemeClr val="dk1"/>
                </a:solidFill>
                <a:latin typeface="Rubik Medium"/>
                <a:ea typeface="Rubik Medium"/>
                <a:cs typeface="Rubik Medium"/>
                <a:sym typeface="Rubik Medium"/>
              </a:rPr>
            </a:br>
            <a:r>
              <a:rPr lang="en">
                <a:solidFill>
                  <a:schemeClr val="dk1"/>
                </a:solidFill>
                <a:latin typeface="Rubik Medium"/>
                <a:ea typeface="Rubik Medium"/>
                <a:cs typeface="Rubik Medium"/>
                <a:sym typeface="Rubik Medium"/>
              </a:rPr>
              <a:t>Scalable</a:t>
            </a:r>
            <a:endParaRPr>
              <a:solidFill>
                <a:schemeClr val="dk1"/>
              </a:solidFill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127" name="Google Shape;127;p17"/>
          <p:cNvSpPr/>
          <p:nvPr/>
        </p:nvSpPr>
        <p:spPr>
          <a:xfrm>
            <a:off x="3268649" y="4044859"/>
            <a:ext cx="2622600" cy="681300"/>
          </a:xfrm>
          <a:prstGeom prst="roundRect">
            <a:avLst>
              <a:gd fmla="val 7322" name="adj"/>
            </a:avLst>
          </a:prstGeom>
          <a:solidFill>
            <a:srgbClr val="FF87A6">
              <a:alpha val="4304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ubik Medium"/>
                <a:ea typeface="Rubik Medium"/>
                <a:cs typeface="Rubik Medium"/>
                <a:sym typeface="Rubik Medium"/>
              </a:rPr>
              <a:t>Mini-app Drip Content &amp; Reward Distribution</a:t>
            </a:r>
            <a:endParaRPr>
              <a:solidFill>
                <a:schemeClr val="dk1"/>
              </a:solidFill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128" name="Google Shape;128;p17"/>
          <p:cNvSpPr/>
          <p:nvPr/>
        </p:nvSpPr>
        <p:spPr>
          <a:xfrm>
            <a:off x="6031798" y="1557650"/>
            <a:ext cx="2622600" cy="681300"/>
          </a:xfrm>
          <a:prstGeom prst="roundRect">
            <a:avLst>
              <a:gd fmla="val 7322" name="adj"/>
            </a:avLst>
          </a:prstGeom>
          <a:solidFill>
            <a:srgbClr val="FF87A6">
              <a:alpha val="4304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ubik Medium"/>
                <a:ea typeface="Rubik Medium"/>
                <a:cs typeface="Rubik Medium"/>
                <a:sym typeface="Rubik Medium"/>
              </a:rPr>
              <a:t>Guerilla Campaign</a:t>
            </a:r>
            <a:endParaRPr>
              <a:solidFill>
                <a:schemeClr val="dk1"/>
              </a:solidFill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129" name="Google Shape;129;p17"/>
          <p:cNvSpPr/>
          <p:nvPr/>
        </p:nvSpPr>
        <p:spPr>
          <a:xfrm>
            <a:off x="6031798" y="2386720"/>
            <a:ext cx="2622600" cy="681300"/>
          </a:xfrm>
          <a:prstGeom prst="roundRect">
            <a:avLst>
              <a:gd fmla="val 7322" name="adj"/>
            </a:avLst>
          </a:prstGeom>
          <a:solidFill>
            <a:srgbClr val="FF87A6">
              <a:alpha val="4304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ubik Medium"/>
                <a:ea typeface="Rubik Medium"/>
                <a:cs typeface="Rubik Medium"/>
                <a:sym typeface="Rubik Medium"/>
              </a:rPr>
              <a:t>MadSci Partnership</a:t>
            </a:r>
            <a:endParaRPr>
              <a:solidFill>
                <a:schemeClr val="dk1"/>
              </a:solidFill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130" name="Google Shape;130;p17"/>
          <p:cNvSpPr/>
          <p:nvPr/>
        </p:nvSpPr>
        <p:spPr>
          <a:xfrm>
            <a:off x="6031798" y="3215790"/>
            <a:ext cx="2622600" cy="681300"/>
          </a:xfrm>
          <a:prstGeom prst="roundRect">
            <a:avLst>
              <a:gd fmla="val 7322" name="adj"/>
            </a:avLst>
          </a:prstGeom>
          <a:solidFill>
            <a:srgbClr val="FF87A6">
              <a:alpha val="4304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Rubik Medium"/>
                <a:ea typeface="Rubik Medium"/>
                <a:cs typeface="Rubik Medium"/>
                <a:sym typeface="Rubik Medium"/>
              </a:rPr>
              <a:t>Narrative Building</a:t>
            </a:r>
            <a:br>
              <a:rPr lang="en" sz="1000">
                <a:solidFill>
                  <a:schemeClr val="dk1"/>
                </a:solidFill>
                <a:latin typeface="Rubik Medium"/>
                <a:ea typeface="Rubik Medium"/>
                <a:cs typeface="Rubik Medium"/>
                <a:sym typeface="Rubik Medium"/>
              </a:rPr>
            </a:br>
            <a:r>
              <a:rPr lang="en" sz="1000">
                <a:solidFill>
                  <a:schemeClr val="dk1"/>
                </a:solidFill>
                <a:latin typeface="Rubik Medium"/>
                <a:ea typeface="Rubik Medium"/>
                <a:cs typeface="Rubik Medium"/>
                <a:sym typeface="Rubik Medium"/>
              </a:rPr>
              <a:t>Upcoming campaign designs - Talk is Cheap, </a:t>
            </a:r>
            <a:r>
              <a:rPr lang="en" sz="1000">
                <a:solidFill>
                  <a:schemeClr val="dk1"/>
                </a:solidFill>
                <a:latin typeface="Rubik Medium"/>
                <a:ea typeface="Rubik Medium"/>
                <a:cs typeface="Rubik Medium"/>
                <a:sym typeface="Rubik Medium"/>
              </a:rPr>
              <a:t>Popular</a:t>
            </a:r>
            <a:r>
              <a:rPr lang="en" sz="1000">
                <a:solidFill>
                  <a:schemeClr val="dk1"/>
                </a:solidFill>
                <a:latin typeface="Rubik Medium"/>
                <a:ea typeface="Rubik Medium"/>
                <a:cs typeface="Rubik Medium"/>
                <a:sym typeface="Rubik Medium"/>
              </a:rPr>
              <a:t> personality quotes</a:t>
            </a:r>
            <a:endParaRPr sz="1000">
              <a:solidFill>
                <a:schemeClr val="dk1"/>
              </a:solidFill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131" name="Google Shape;131;p17"/>
          <p:cNvSpPr/>
          <p:nvPr/>
        </p:nvSpPr>
        <p:spPr>
          <a:xfrm>
            <a:off x="6031798" y="4044859"/>
            <a:ext cx="2622600" cy="681300"/>
          </a:xfrm>
          <a:prstGeom prst="roundRect">
            <a:avLst>
              <a:gd fmla="val 7322" name="adj"/>
            </a:avLst>
          </a:prstGeom>
          <a:solidFill>
            <a:srgbClr val="FF87A6">
              <a:alpha val="4304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ubik Medium"/>
                <a:ea typeface="Rubik Medium"/>
                <a:cs typeface="Rubik Medium"/>
                <a:sym typeface="Rubik Medium"/>
              </a:rPr>
              <a:t>KOL Outreach (ongoing)</a:t>
            </a:r>
            <a:endParaRPr>
              <a:solidFill>
                <a:schemeClr val="dk1"/>
              </a:solidFill>
              <a:latin typeface="Rubik Medium"/>
              <a:ea typeface="Rubik Medium"/>
              <a:cs typeface="Rubik Medium"/>
              <a:sym typeface="Rubik Medium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" name="Google Shape;136;p18" title="mardeck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2" y="0"/>
            <a:ext cx="9144018" cy="5143499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18"/>
          <p:cNvSpPr/>
          <p:nvPr/>
        </p:nvSpPr>
        <p:spPr>
          <a:xfrm>
            <a:off x="374263" y="518025"/>
            <a:ext cx="8395500" cy="665400"/>
          </a:xfrm>
          <a:prstGeom prst="roundRect">
            <a:avLst>
              <a:gd fmla="val 16667" name="adj"/>
            </a:avLst>
          </a:prstGeom>
          <a:solidFill>
            <a:srgbClr val="FF87A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18"/>
          <p:cNvSpPr txBox="1"/>
          <p:nvPr/>
        </p:nvSpPr>
        <p:spPr>
          <a:xfrm>
            <a:off x="505500" y="555375"/>
            <a:ext cx="8148900" cy="59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Rubik Medium"/>
                <a:ea typeface="Rubik Medium"/>
                <a:cs typeface="Rubik Medium"/>
                <a:sym typeface="Rubik Medium"/>
              </a:rPr>
              <a:t>Marketing Spend</a:t>
            </a:r>
            <a:endParaRPr sz="2600"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139" name="Google Shape;139;p18"/>
          <p:cNvSpPr/>
          <p:nvPr/>
        </p:nvSpPr>
        <p:spPr>
          <a:xfrm>
            <a:off x="374250" y="1382875"/>
            <a:ext cx="8395500" cy="3171000"/>
          </a:xfrm>
          <a:prstGeom prst="roundRect">
            <a:avLst>
              <a:gd fmla="val 2563" name="adj"/>
            </a:avLst>
          </a:prstGeom>
          <a:solidFill>
            <a:srgbClr val="FF87A6">
              <a:alpha val="4304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Rubik"/>
              <a:ea typeface="Rubik"/>
              <a:cs typeface="Rubik"/>
              <a:sym typeface="Rubik"/>
            </a:endParaRPr>
          </a:p>
        </p:txBody>
      </p:sp>
      <p:graphicFrame>
        <p:nvGraphicFramePr>
          <p:cNvPr id="140" name="Google Shape;140;p18"/>
          <p:cNvGraphicFramePr/>
          <p:nvPr/>
        </p:nvGraphicFramePr>
        <p:xfrm>
          <a:off x="497550" y="16018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{2F515E2E-A17C-489B-8A56-95907AA0EA3F}</a:tableStyleId>
              </a:tblPr>
              <a:tblGrid>
                <a:gridCol w="4074450"/>
                <a:gridCol w="4074450"/>
              </a:tblGrid>
              <a:tr h="4555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u="sng">
                          <a:latin typeface="Rubik Medium"/>
                          <a:ea typeface="Rubik Medium"/>
                          <a:cs typeface="Rubik Medium"/>
                          <a:sym typeface="Rubik Medium"/>
                        </a:rPr>
                        <a:t>Channel/Activity</a:t>
                      </a:r>
                      <a:endParaRPr sz="1600" u="sng">
                        <a:latin typeface="Rubik Medium"/>
                        <a:ea typeface="Rubik Medium"/>
                        <a:cs typeface="Rubik Medium"/>
                        <a:sym typeface="Rubik Medium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u="sng">
                          <a:latin typeface="Rubik Medium"/>
                          <a:ea typeface="Rubik Medium"/>
                          <a:cs typeface="Rubik Medium"/>
                          <a:sym typeface="Rubik Medium"/>
                        </a:rPr>
                        <a:t>Cost</a:t>
                      </a:r>
                      <a:endParaRPr sz="1600" u="sng">
                        <a:latin typeface="Rubik Medium"/>
                        <a:ea typeface="Rubik Medium"/>
                        <a:cs typeface="Rubik Medium"/>
                        <a:sym typeface="Rubik Medium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555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latin typeface="Rubik"/>
                          <a:ea typeface="Rubik"/>
                          <a:cs typeface="Rubik"/>
                          <a:sym typeface="Rubik"/>
                        </a:rPr>
                        <a:t>Zealy</a:t>
                      </a:r>
                      <a:endParaRPr sz="16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$200 + $249 = $449</a:t>
                      </a:r>
                      <a:endParaRPr sz="1600" u="sng">
                        <a:latin typeface="Rubik Medium"/>
                        <a:ea typeface="Rubik Medium"/>
                        <a:cs typeface="Rubik Medium"/>
                        <a:sym typeface="Rubik Medium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555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Giveaway Campaign</a:t>
                      </a:r>
                      <a:endParaRPr sz="1600" u="sng">
                        <a:latin typeface="Rubik Medium"/>
                        <a:ea typeface="Rubik Medium"/>
                        <a:cs typeface="Rubik Medium"/>
                        <a:sym typeface="Rubik Medium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$1,000</a:t>
                      </a:r>
                      <a:endParaRPr sz="1600" u="sng">
                        <a:latin typeface="Rubik Medium"/>
                        <a:ea typeface="Rubik Medium"/>
                        <a:cs typeface="Rubik Medium"/>
                        <a:sym typeface="Rubik Medium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555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Customer.io</a:t>
                      </a:r>
                      <a:endParaRPr sz="1600" u="sng">
                        <a:latin typeface="Rubik Medium"/>
                        <a:ea typeface="Rubik Medium"/>
                        <a:cs typeface="Rubik Medium"/>
                        <a:sym typeface="Rubik Medium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$0</a:t>
                      </a:r>
                      <a:endParaRPr sz="1600" u="sng">
                        <a:latin typeface="Rubik Medium"/>
                        <a:ea typeface="Rubik Medium"/>
                        <a:cs typeface="Rubik Medium"/>
                        <a:sym typeface="Rubik Medium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555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…</a:t>
                      </a:r>
                      <a:endParaRPr sz="1600" u="sng">
                        <a:latin typeface="Rubik Medium"/>
                        <a:ea typeface="Rubik Medium"/>
                        <a:cs typeface="Rubik Medium"/>
                        <a:sym typeface="Rubik Medium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600" u="sng">
                        <a:latin typeface="Rubik Medium"/>
                        <a:ea typeface="Rubik Medium"/>
                        <a:cs typeface="Rubik Medium"/>
                        <a:sym typeface="Rubik Medium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555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solidFill>
                            <a:schemeClr val="dk1"/>
                          </a:solidFill>
                          <a:latin typeface="Rubik"/>
                          <a:ea typeface="Rubik"/>
                          <a:cs typeface="Rubik"/>
                          <a:sym typeface="Rubik"/>
                        </a:rPr>
                        <a:t>Total</a:t>
                      </a:r>
                      <a:endParaRPr b="1" sz="1600">
                        <a:solidFill>
                          <a:schemeClr val="dk1"/>
                        </a:solidFill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u="sng">
                          <a:latin typeface="Rubik Medium"/>
                          <a:ea typeface="Rubik Medium"/>
                          <a:cs typeface="Rubik Medium"/>
                          <a:sym typeface="Rubik Medium"/>
                        </a:rPr>
                        <a:t>$1,449</a:t>
                      </a:r>
                      <a:endParaRPr sz="1600" u="sng">
                        <a:latin typeface="Rubik Medium"/>
                        <a:ea typeface="Rubik Medium"/>
                        <a:cs typeface="Rubik Medium"/>
                        <a:sym typeface="Rubik Medium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Google Shape;145;p19" title="mardeck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2" y="0"/>
            <a:ext cx="9144018" cy="5143499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6;p19"/>
          <p:cNvSpPr/>
          <p:nvPr/>
        </p:nvSpPr>
        <p:spPr>
          <a:xfrm>
            <a:off x="374263" y="518025"/>
            <a:ext cx="8395500" cy="665400"/>
          </a:xfrm>
          <a:prstGeom prst="roundRect">
            <a:avLst>
              <a:gd fmla="val 16667" name="adj"/>
            </a:avLst>
          </a:prstGeom>
          <a:solidFill>
            <a:srgbClr val="FF87A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19"/>
          <p:cNvSpPr txBox="1"/>
          <p:nvPr/>
        </p:nvSpPr>
        <p:spPr>
          <a:xfrm>
            <a:off x="505500" y="555375"/>
            <a:ext cx="8148900" cy="59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Rubik Medium"/>
                <a:ea typeface="Rubik Medium"/>
                <a:cs typeface="Rubik Medium"/>
                <a:sym typeface="Rubik Medium"/>
              </a:rPr>
              <a:t>Growth Captured</a:t>
            </a:r>
            <a:endParaRPr sz="2600"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148" name="Google Shape;148;p19"/>
          <p:cNvSpPr/>
          <p:nvPr/>
        </p:nvSpPr>
        <p:spPr>
          <a:xfrm>
            <a:off x="374250" y="1382870"/>
            <a:ext cx="8395500" cy="3483900"/>
          </a:xfrm>
          <a:prstGeom prst="roundRect">
            <a:avLst>
              <a:gd fmla="val 2563" name="adj"/>
            </a:avLst>
          </a:prstGeom>
          <a:solidFill>
            <a:srgbClr val="FF87A6">
              <a:alpha val="4304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Rubik"/>
              <a:ea typeface="Rubik"/>
              <a:cs typeface="Rubik"/>
              <a:sym typeface="Rubik"/>
            </a:endParaRPr>
          </a:p>
        </p:txBody>
      </p:sp>
      <p:graphicFrame>
        <p:nvGraphicFramePr>
          <p:cNvPr id="149" name="Google Shape;149;p19"/>
          <p:cNvGraphicFramePr/>
          <p:nvPr/>
        </p:nvGraphicFramePr>
        <p:xfrm>
          <a:off x="497575" y="14885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{2F515E2E-A17C-489B-8A56-95907AA0EA3F}</a:tableStyleId>
              </a:tblPr>
              <a:tblGrid>
                <a:gridCol w="2037225"/>
                <a:gridCol w="2037225"/>
                <a:gridCol w="2037225"/>
                <a:gridCol w="2037225"/>
              </a:tblGrid>
              <a:tr h="4555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u="sng">
                          <a:latin typeface="Rubik Medium"/>
                          <a:ea typeface="Rubik Medium"/>
                          <a:cs typeface="Rubik Medium"/>
                          <a:sym typeface="Rubik Medium"/>
                        </a:rPr>
                        <a:t>Metric</a:t>
                      </a:r>
                      <a:endParaRPr sz="1600" u="sng">
                        <a:latin typeface="Rubik Medium"/>
                        <a:ea typeface="Rubik Medium"/>
                        <a:cs typeface="Rubik Medium"/>
                        <a:sym typeface="Rubik Medium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u="sng">
                          <a:latin typeface="Rubik Medium"/>
                          <a:ea typeface="Rubik Medium"/>
                          <a:cs typeface="Rubik Medium"/>
                          <a:sym typeface="Rubik Medium"/>
                        </a:rPr>
                        <a:t>0-Day</a:t>
                      </a:r>
                      <a:endParaRPr sz="1600" u="sng">
                        <a:latin typeface="Rubik Medium"/>
                        <a:ea typeface="Rubik Medium"/>
                        <a:cs typeface="Rubik Medium"/>
                        <a:sym typeface="Rubik Medium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u="sng">
                          <a:latin typeface="Rubik Medium"/>
                          <a:ea typeface="Rubik Medium"/>
                          <a:cs typeface="Rubik Medium"/>
                          <a:sym typeface="Rubik Medium"/>
                        </a:rPr>
                        <a:t>Result</a:t>
                      </a:r>
                      <a:endParaRPr sz="1600" u="sng">
                        <a:latin typeface="Rubik Medium"/>
                        <a:ea typeface="Rubik Medium"/>
                        <a:cs typeface="Rubik Medium"/>
                        <a:sym typeface="Rubik Medium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u="sng">
                          <a:latin typeface="Rubik Medium"/>
                          <a:ea typeface="Rubik Medium"/>
                          <a:cs typeface="Rubik Medium"/>
                          <a:sym typeface="Rubik Medium"/>
                        </a:rPr>
                        <a:t>% increase</a:t>
                      </a:r>
                      <a:endParaRPr sz="1600" u="sng">
                        <a:latin typeface="Rubik Medium"/>
                        <a:ea typeface="Rubik Medium"/>
                        <a:cs typeface="Rubik Medium"/>
                        <a:sym typeface="Rubik Medium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555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Rubik"/>
                          <a:ea typeface="Rubik"/>
                          <a:cs typeface="Rubik"/>
                          <a:sym typeface="Rubik"/>
                        </a:rPr>
                        <a:t>X Followers</a:t>
                      </a:r>
                      <a:endParaRPr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Rubik"/>
                          <a:ea typeface="Rubik"/>
                          <a:cs typeface="Rubik"/>
                          <a:sym typeface="Rubik"/>
                        </a:rPr>
                        <a:t>~600</a:t>
                      </a:r>
                      <a:endParaRPr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Rubik"/>
                          <a:ea typeface="Rubik"/>
                          <a:cs typeface="Rubik"/>
                          <a:sym typeface="Rubik"/>
                        </a:rPr>
                        <a:t>~10,500</a:t>
                      </a:r>
                      <a:endParaRPr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Rubik"/>
                          <a:ea typeface="Rubik"/>
                          <a:cs typeface="Rubik"/>
                          <a:sym typeface="Rubik"/>
                        </a:rPr>
                        <a:t>+1,650 %</a:t>
                      </a:r>
                      <a:endParaRPr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80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Rubik"/>
                          <a:ea typeface="Rubik"/>
                          <a:cs typeface="Rubik"/>
                          <a:sym typeface="Rubik"/>
                        </a:rPr>
                        <a:t>Discord Members</a:t>
                      </a:r>
                      <a:endParaRPr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Rubik"/>
                          <a:ea typeface="Rubik"/>
                          <a:cs typeface="Rubik"/>
                          <a:sym typeface="Rubik"/>
                        </a:rPr>
                        <a:t>0</a:t>
                      </a:r>
                      <a:endParaRPr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Rubik"/>
                          <a:ea typeface="Rubik"/>
                          <a:cs typeface="Rubik"/>
                          <a:sym typeface="Rubik"/>
                        </a:rPr>
                        <a:t>2,362</a:t>
                      </a:r>
                      <a:endParaRPr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Rubik"/>
                          <a:ea typeface="Rubik"/>
                          <a:cs typeface="Rubik"/>
                          <a:sym typeface="Rubik"/>
                        </a:rPr>
                        <a:t>-</a:t>
                      </a:r>
                      <a:endParaRPr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80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Rubik"/>
                          <a:ea typeface="Rubik"/>
                          <a:cs typeface="Rubik"/>
                          <a:sym typeface="Rubik"/>
                        </a:rPr>
                        <a:t>Zealy</a:t>
                      </a:r>
                      <a:endParaRPr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Rubik"/>
                          <a:ea typeface="Rubik"/>
                          <a:cs typeface="Rubik"/>
                          <a:sym typeface="Rubik"/>
                        </a:rPr>
                        <a:t>0</a:t>
                      </a:r>
                      <a:endParaRPr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Rubik"/>
                          <a:ea typeface="Rubik"/>
                          <a:cs typeface="Rubik"/>
                          <a:sym typeface="Rubik"/>
                        </a:rPr>
                        <a:t>2,777</a:t>
                      </a:r>
                      <a:endParaRPr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Rubik"/>
                          <a:ea typeface="Rubik"/>
                          <a:cs typeface="Rubik"/>
                          <a:sym typeface="Rubik"/>
                        </a:rPr>
                        <a:t>-</a:t>
                      </a:r>
                      <a:endParaRPr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80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Rubik"/>
                          <a:ea typeface="Rubik"/>
                          <a:cs typeface="Rubik"/>
                          <a:sym typeface="Rubik"/>
                        </a:rPr>
                        <a:t>Mailing list</a:t>
                      </a:r>
                      <a:endParaRPr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Rubik"/>
                          <a:ea typeface="Rubik"/>
                          <a:cs typeface="Rubik"/>
                          <a:sym typeface="Rubik"/>
                        </a:rPr>
                        <a:t>185</a:t>
                      </a:r>
                      <a:endParaRPr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Rubik"/>
                          <a:ea typeface="Rubik"/>
                          <a:cs typeface="Rubik"/>
                          <a:sym typeface="Rubik"/>
                        </a:rPr>
                        <a:t>5,205</a:t>
                      </a:r>
                      <a:endParaRPr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Rubik"/>
                          <a:ea typeface="Rubik"/>
                          <a:cs typeface="Rubik"/>
                          <a:sym typeface="Rubik"/>
                        </a:rPr>
                        <a:t>+2,714 %</a:t>
                      </a:r>
                      <a:endParaRPr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380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Rubik"/>
                          <a:ea typeface="Rubik"/>
                          <a:cs typeface="Rubik"/>
                          <a:sym typeface="Rubik"/>
                        </a:rPr>
                        <a:t>Closed Alpha Users</a:t>
                      </a:r>
                      <a:endParaRPr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Rubik"/>
                          <a:ea typeface="Rubik"/>
                          <a:cs typeface="Rubik"/>
                          <a:sym typeface="Rubik"/>
                        </a:rPr>
                        <a:t>-</a:t>
                      </a:r>
                      <a:endParaRPr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Rubik"/>
                          <a:ea typeface="Rubik"/>
                          <a:cs typeface="Rubik"/>
                          <a:sym typeface="Rubik"/>
                        </a:rPr>
                        <a:t>300+</a:t>
                      </a:r>
                      <a:endParaRPr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Rubik"/>
                          <a:ea typeface="Rubik"/>
                          <a:cs typeface="Rubik"/>
                          <a:sym typeface="Rubik"/>
                        </a:rPr>
                        <a:t>-</a:t>
                      </a:r>
                      <a:endParaRPr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995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Rubik"/>
                          <a:ea typeface="Rubik"/>
                          <a:cs typeface="Rubik"/>
                          <a:sym typeface="Rubik"/>
                        </a:rPr>
                        <a:t>CAC (Lead)</a:t>
                      </a:r>
                      <a:endParaRPr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Rubik"/>
                          <a:ea typeface="Rubik"/>
                          <a:cs typeface="Rubik"/>
                          <a:sym typeface="Rubik"/>
                        </a:rPr>
                        <a:t>0</a:t>
                      </a:r>
                      <a:endParaRPr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Rubik"/>
                          <a:ea typeface="Rubik"/>
                          <a:cs typeface="Rubik"/>
                          <a:sym typeface="Rubik"/>
                        </a:rPr>
                        <a:t>$0.29</a:t>
                      </a:r>
                      <a:endParaRPr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Rubik"/>
                          <a:ea typeface="Rubik"/>
                          <a:cs typeface="Rubik"/>
                          <a:sym typeface="Rubik"/>
                        </a:rPr>
                        <a:t>-</a:t>
                      </a:r>
                      <a:endParaRPr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Google Shape;154;p20" title="mardeck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2" y="0"/>
            <a:ext cx="9144018" cy="5143499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p20"/>
          <p:cNvSpPr/>
          <p:nvPr/>
        </p:nvSpPr>
        <p:spPr>
          <a:xfrm>
            <a:off x="374263" y="518025"/>
            <a:ext cx="8395500" cy="665400"/>
          </a:xfrm>
          <a:prstGeom prst="roundRect">
            <a:avLst>
              <a:gd fmla="val 16667" name="adj"/>
            </a:avLst>
          </a:prstGeom>
          <a:solidFill>
            <a:srgbClr val="FF87A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20"/>
          <p:cNvSpPr txBox="1"/>
          <p:nvPr/>
        </p:nvSpPr>
        <p:spPr>
          <a:xfrm>
            <a:off x="505500" y="555375"/>
            <a:ext cx="8148900" cy="59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Rubik Medium"/>
                <a:ea typeface="Rubik Medium"/>
                <a:cs typeface="Rubik Medium"/>
                <a:sym typeface="Rubik Medium"/>
              </a:rPr>
              <a:t>Twitter Focus</a:t>
            </a:r>
            <a:endParaRPr sz="2600">
              <a:latin typeface="Rubik Medium"/>
              <a:ea typeface="Rubik Medium"/>
              <a:cs typeface="Rubik Medium"/>
              <a:sym typeface="Rubik Medium"/>
            </a:endParaRPr>
          </a:p>
        </p:txBody>
      </p:sp>
      <p:pic>
        <p:nvPicPr>
          <p:cNvPr id="157" name="Google Shape;157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8388" y="1750775"/>
            <a:ext cx="8827224" cy="2000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2" name="Google Shape;162;p21" title="mardeck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2" y="0"/>
            <a:ext cx="9144018" cy="5143499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Google Shape;163;p21"/>
          <p:cNvSpPr/>
          <p:nvPr/>
        </p:nvSpPr>
        <p:spPr>
          <a:xfrm>
            <a:off x="374263" y="518025"/>
            <a:ext cx="8395500" cy="665400"/>
          </a:xfrm>
          <a:prstGeom prst="roundRect">
            <a:avLst>
              <a:gd fmla="val 16667" name="adj"/>
            </a:avLst>
          </a:prstGeom>
          <a:solidFill>
            <a:srgbClr val="FF87A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21"/>
          <p:cNvSpPr txBox="1"/>
          <p:nvPr/>
        </p:nvSpPr>
        <p:spPr>
          <a:xfrm>
            <a:off x="505500" y="555375"/>
            <a:ext cx="8148900" cy="59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Rubik Medium"/>
                <a:ea typeface="Rubik Medium"/>
                <a:cs typeface="Rubik Medium"/>
                <a:sym typeface="Rubik Medium"/>
              </a:rPr>
              <a:t>Next Quarter</a:t>
            </a:r>
            <a:endParaRPr sz="2600"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165" name="Google Shape;165;p21"/>
          <p:cNvSpPr/>
          <p:nvPr/>
        </p:nvSpPr>
        <p:spPr>
          <a:xfrm>
            <a:off x="374250" y="1382870"/>
            <a:ext cx="8395500" cy="3483900"/>
          </a:xfrm>
          <a:prstGeom prst="roundRect">
            <a:avLst>
              <a:gd fmla="val 2563" name="adj"/>
            </a:avLst>
          </a:prstGeom>
          <a:solidFill>
            <a:srgbClr val="FF87A6">
              <a:alpha val="4304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166" name="Google Shape;166;p21"/>
          <p:cNvSpPr/>
          <p:nvPr/>
        </p:nvSpPr>
        <p:spPr>
          <a:xfrm>
            <a:off x="505500" y="1548600"/>
            <a:ext cx="2622600" cy="681300"/>
          </a:xfrm>
          <a:prstGeom prst="roundRect">
            <a:avLst>
              <a:gd fmla="val 7322" name="adj"/>
            </a:avLst>
          </a:prstGeom>
          <a:solidFill>
            <a:srgbClr val="FF87A6">
              <a:alpha val="4304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ubik Medium"/>
                <a:ea typeface="Rubik Medium"/>
                <a:cs typeface="Rubik Medium"/>
                <a:sym typeface="Rubik Medium"/>
              </a:rPr>
              <a:t>Talk is Cheap </a:t>
            </a:r>
            <a:endParaRPr>
              <a:solidFill>
                <a:schemeClr val="dk1"/>
              </a:solidFill>
              <a:latin typeface="Rubik Medium"/>
              <a:ea typeface="Rubik Medium"/>
              <a:cs typeface="Rubik Medium"/>
              <a:sym typeface="Rubik Medium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ubik Medium"/>
                <a:ea typeface="Rubik Medium"/>
                <a:cs typeface="Rubik Medium"/>
                <a:sym typeface="Rubik Medium"/>
              </a:rPr>
              <a:t>Campaign Launch</a:t>
            </a:r>
            <a:endParaRPr>
              <a:solidFill>
                <a:schemeClr val="dk1"/>
              </a:solidFill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167" name="Google Shape;167;p21"/>
          <p:cNvSpPr/>
          <p:nvPr/>
        </p:nvSpPr>
        <p:spPr>
          <a:xfrm>
            <a:off x="3268649" y="1548600"/>
            <a:ext cx="2622600" cy="681300"/>
          </a:xfrm>
          <a:prstGeom prst="roundRect">
            <a:avLst>
              <a:gd fmla="val 7322" name="adj"/>
            </a:avLst>
          </a:prstGeom>
          <a:solidFill>
            <a:srgbClr val="FF87A6">
              <a:alpha val="4304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ubik Medium"/>
                <a:ea typeface="Rubik Medium"/>
                <a:cs typeface="Rubik Medium"/>
                <a:sym typeface="Rubik Medium"/>
              </a:rPr>
              <a:t>KOL Campaigns</a:t>
            </a:r>
            <a:endParaRPr>
              <a:solidFill>
                <a:schemeClr val="dk1"/>
              </a:solidFill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168" name="Google Shape;168;p21"/>
          <p:cNvSpPr/>
          <p:nvPr/>
        </p:nvSpPr>
        <p:spPr>
          <a:xfrm>
            <a:off x="6031799" y="1548600"/>
            <a:ext cx="2622600" cy="681300"/>
          </a:xfrm>
          <a:prstGeom prst="roundRect">
            <a:avLst>
              <a:gd fmla="val 7322" name="adj"/>
            </a:avLst>
          </a:prstGeom>
          <a:solidFill>
            <a:srgbClr val="FF87A6">
              <a:alpha val="4304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ubik Medium"/>
                <a:ea typeface="Rubik Medium"/>
                <a:cs typeface="Rubik Medium"/>
                <a:sym typeface="Rubik Medium"/>
              </a:rPr>
              <a:t>Creation of Community Spaces On XO Platform</a:t>
            </a:r>
            <a:endParaRPr>
              <a:solidFill>
                <a:schemeClr val="dk1"/>
              </a:solidFill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169" name="Google Shape;169;p21"/>
          <p:cNvSpPr/>
          <p:nvPr/>
        </p:nvSpPr>
        <p:spPr>
          <a:xfrm>
            <a:off x="505500" y="2345075"/>
            <a:ext cx="2622600" cy="681300"/>
          </a:xfrm>
          <a:prstGeom prst="roundRect">
            <a:avLst>
              <a:gd fmla="val 7322" name="adj"/>
            </a:avLst>
          </a:prstGeom>
          <a:solidFill>
            <a:srgbClr val="FF87A6">
              <a:alpha val="4304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ubik Medium"/>
                <a:ea typeface="Rubik Medium"/>
                <a:cs typeface="Rubik Medium"/>
                <a:sym typeface="Rubik Medium"/>
              </a:rPr>
              <a:t>Ads</a:t>
            </a:r>
            <a:endParaRPr>
              <a:solidFill>
                <a:schemeClr val="dk1"/>
              </a:solidFill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170" name="Google Shape;170;p21"/>
          <p:cNvSpPr/>
          <p:nvPr/>
        </p:nvSpPr>
        <p:spPr>
          <a:xfrm>
            <a:off x="3260700" y="2345075"/>
            <a:ext cx="2622600" cy="681300"/>
          </a:xfrm>
          <a:prstGeom prst="roundRect">
            <a:avLst>
              <a:gd fmla="val 7322" name="adj"/>
            </a:avLst>
          </a:prstGeom>
          <a:solidFill>
            <a:srgbClr val="FF87A6">
              <a:alpha val="4304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ubik Medium"/>
                <a:ea typeface="Rubik Medium"/>
                <a:cs typeface="Rubik Medium"/>
                <a:sym typeface="Rubik Medium"/>
              </a:rPr>
              <a:t>10k Platform Sign-ups</a:t>
            </a:r>
            <a:endParaRPr>
              <a:solidFill>
                <a:schemeClr val="dk1"/>
              </a:solidFill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171" name="Google Shape;171;p21"/>
          <p:cNvSpPr/>
          <p:nvPr/>
        </p:nvSpPr>
        <p:spPr>
          <a:xfrm>
            <a:off x="6031800" y="2345075"/>
            <a:ext cx="2622600" cy="681300"/>
          </a:xfrm>
          <a:prstGeom prst="roundRect">
            <a:avLst>
              <a:gd fmla="val 7322" name="adj"/>
            </a:avLst>
          </a:prstGeom>
          <a:solidFill>
            <a:srgbClr val="FF87A6">
              <a:alpha val="4304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ubik Medium"/>
                <a:ea typeface="Rubik Medium"/>
                <a:cs typeface="Rubik Medium"/>
                <a:sym typeface="Rubik Medium"/>
              </a:rPr>
              <a:t>XO Ambassadors Program</a:t>
            </a:r>
            <a:endParaRPr>
              <a:solidFill>
                <a:schemeClr val="dk1"/>
              </a:solidFill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172" name="Google Shape;172;p21"/>
          <p:cNvSpPr/>
          <p:nvPr/>
        </p:nvSpPr>
        <p:spPr>
          <a:xfrm>
            <a:off x="505500" y="3141550"/>
            <a:ext cx="2622600" cy="681300"/>
          </a:xfrm>
          <a:prstGeom prst="roundRect">
            <a:avLst>
              <a:gd fmla="val 7322" name="adj"/>
            </a:avLst>
          </a:prstGeom>
          <a:solidFill>
            <a:srgbClr val="FF87A6">
              <a:alpha val="4304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ubik Medium"/>
                <a:ea typeface="Rubik Medium"/>
                <a:cs typeface="Rubik Medium"/>
                <a:sym typeface="Rubik Medium"/>
              </a:rPr>
              <a:t>More Community Partnerships</a:t>
            </a:r>
            <a:endParaRPr>
              <a:solidFill>
                <a:schemeClr val="dk1"/>
              </a:solidFill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173" name="Google Shape;173;p21"/>
          <p:cNvSpPr/>
          <p:nvPr/>
        </p:nvSpPr>
        <p:spPr>
          <a:xfrm>
            <a:off x="3260700" y="3141550"/>
            <a:ext cx="2622600" cy="681300"/>
          </a:xfrm>
          <a:prstGeom prst="roundRect">
            <a:avLst>
              <a:gd fmla="val 7322" name="adj"/>
            </a:avLst>
          </a:prstGeom>
          <a:solidFill>
            <a:srgbClr val="FF87A6">
              <a:alpha val="4304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ubik Medium"/>
                <a:ea typeface="Rubik Medium"/>
                <a:cs typeface="Rubik Medium"/>
                <a:sym typeface="Rubik Medium"/>
              </a:rPr>
              <a:t>Co-marketing Campaigns</a:t>
            </a:r>
            <a:endParaRPr>
              <a:solidFill>
                <a:schemeClr val="dk1"/>
              </a:solidFill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174" name="Google Shape;174;p21"/>
          <p:cNvSpPr/>
          <p:nvPr/>
        </p:nvSpPr>
        <p:spPr>
          <a:xfrm>
            <a:off x="6015900" y="3141550"/>
            <a:ext cx="2622600" cy="681300"/>
          </a:xfrm>
          <a:prstGeom prst="roundRect">
            <a:avLst>
              <a:gd fmla="val 7322" name="adj"/>
            </a:avLst>
          </a:prstGeom>
          <a:solidFill>
            <a:srgbClr val="FF87A6">
              <a:alpha val="4304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ubik Medium"/>
                <a:ea typeface="Rubik Medium"/>
                <a:cs typeface="Rubik Medium"/>
                <a:sym typeface="Rubik Medium"/>
              </a:rPr>
              <a:t>CRM Customer Journeys and Retention Campaigns</a:t>
            </a:r>
            <a:endParaRPr>
              <a:solidFill>
                <a:schemeClr val="dk1"/>
              </a:solidFill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175" name="Google Shape;175;p21"/>
          <p:cNvSpPr/>
          <p:nvPr/>
        </p:nvSpPr>
        <p:spPr>
          <a:xfrm>
            <a:off x="505500" y="3938025"/>
            <a:ext cx="2622600" cy="681300"/>
          </a:xfrm>
          <a:prstGeom prst="roundRect">
            <a:avLst>
              <a:gd fmla="val 7322" name="adj"/>
            </a:avLst>
          </a:prstGeom>
          <a:solidFill>
            <a:srgbClr val="FF87A6">
              <a:alpha val="4304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ubik Medium"/>
                <a:ea typeface="Rubik Medium"/>
                <a:cs typeface="Rubik Medium"/>
                <a:sym typeface="Rubik Medium"/>
              </a:rPr>
              <a:t>Alpha, Beta &amp; Mainnet Launch Campaigns</a:t>
            </a:r>
            <a:endParaRPr>
              <a:solidFill>
                <a:schemeClr val="dk1"/>
              </a:solidFill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176" name="Google Shape;176;p21"/>
          <p:cNvSpPr/>
          <p:nvPr/>
        </p:nvSpPr>
        <p:spPr>
          <a:xfrm>
            <a:off x="3260700" y="3981575"/>
            <a:ext cx="2622600" cy="681300"/>
          </a:xfrm>
          <a:prstGeom prst="roundRect">
            <a:avLst>
              <a:gd fmla="val 7322" name="adj"/>
            </a:avLst>
          </a:prstGeom>
          <a:solidFill>
            <a:srgbClr val="FF87A6">
              <a:alpha val="4304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ubik Medium"/>
                <a:ea typeface="Rubik Medium"/>
                <a:cs typeface="Rubik Medium"/>
                <a:sym typeface="Rubik Medium"/>
              </a:rPr>
              <a:t>Content Pipelines</a:t>
            </a:r>
            <a:endParaRPr>
              <a:solidFill>
                <a:schemeClr val="dk1"/>
              </a:solidFill>
              <a:latin typeface="Rubik Medium"/>
              <a:ea typeface="Rubik Medium"/>
              <a:cs typeface="Rubik Medium"/>
              <a:sym typeface="Rubik Medium"/>
            </a:endParaRPr>
          </a:p>
        </p:txBody>
      </p:sp>
      <p:sp>
        <p:nvSpPr>
          <p:cNvPr id="177" name="Google Shape;177;p21"/>
          <p:cNvSpPr/>
          <p:nvPr/>
        </p:nvSpPr>
        <p:spPr>
          <a:xfrm>
            <a:off x="6015900" y="3981575"/>
            <a:ext cx="2622600" cy="681300"/>
          </a:xfrm>
          <a:prstGeom prst="roundRect">
            <a:avLst>
              <a:gd fmla="val 7322" name="adj"/>
            </a:avLst>
          </a:prstGeom>
          <a:solidFill>
            <a:srgbClr val="FF87A6">
              <a:alpha val="4304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ubik Medium"/>
                <a:ea typeface="Rubik Medium"/>
                <a:cs typeface="Rubik Medium"/>
                <a:sym typeface="Rubik Medium"/>
              </a:rPr>
              <a:t>Unifying XO Gamification x Community Campaigns</a:t>
            </a:r>
            <a:endParaRPr>
              <a:solidFill>
                <a:schemeClr val="dk1"/>
              </a:solidFill>
              <a:latin typeface="Rubik Medium"/>
              <a:ea typeface="Rubik Medium"/>
              <a:cs typeface="Rubik Medium"/>
              <a:sym typeface="Rubik Medium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